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A37690-52E1-4D67-B181-D27C01BC187E}" type="datetimeFigureOut">
              <a:rPr lang="en-US" smtClean="0"/>
              <a:t>12/23/2019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27783-68A3-447B-891D-5690D9CC6D1C}" type="slidenum">
              <a:rPr lang="en-US" smtClean="0"/>
              <a:t>‹#›</a:t>
            </a:fld>
            <a:endParaRPr lang="en-US"/>
          </a:p>
        </p:txBody>
      </p:sp>
    </p:spTree>
    <p:extLst>
      <p:ext uri="{BB962C8B-B14F-4D97-AF65-F5344CB8AC3E}">
        <p14:creationId xmlns:p14="http://schemas.microsoft.com/office/powerpoint/2010/main" val="1024307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pewforum.org/2017/07/26/demographic-portrait-of-muslim-americans/#fn-28360-11"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pewforum.org/2017/07/26/demographic-portrait-of-muslim-americans/#fn-28360-12"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kidneyregistry.org/?cookie=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kidney.org/transplantation" TargetMode="External"/><Relationship Id="rId4" Type="http://schemas.openxmlformats.org/officeDocument/2006/relationships/hyperlink" Target="https://unos.org/transplant/living-don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329">
              <a:spcBef>
                <a:spcPct val="0"/>
              </a:spcBef>
            </a:pPr>
            <a:r>
              <a:rPr lang="en-US" altLang="en-US" dirty="0" smtClean="0"/>
              <a:t>Race:</a:t>
            </a:r>
            <a:r>
              <a:rPr lang="en-US" altLang="en-US" baseline="0" dirty="0" smtClean="0"/>
              <a:t> </a:t>
            </a:r>
            <a:r>
              <a:rPr lang="en-US" dirty="0" smtClean="0"/>
              <a:t>the U.S. government has classified people as white if they have “origins in any of the original peoples of Europe, the Middle East or North Africa. This may soon change. In recent years, advocacy groups for Arab Americans and others have argued that being classified as white does not reflect the self identity of Americans from the Middle East or North Africa.</a:t>
            </a:r>
            <a:r>
              <a:rPr lang="en-US" baseline="30000" dirty="0" smtClean="0">
                <a:hlinkClick r:id="rId3"/>
              </a:rPr>
              <a:t>11</a:t>
            </a:r>
            <a:r>
              <a:rPr lang="en-US" dirty="0" smtClean="0"/>
              <a:t> In response, the U.S. Census Bureau is considering a new “MENA” category for people from the Middle East and North Africa for possible use in the 2020 census and census surveys.</a:t>
            </a:r>
            <a:r>
              <a:rPr lang="en-US" baseline="30000" dirty="0" smtClean="0">
                <a:hlinkClick r:id="rId4"/>
              </a:rPr>
              <a:t>12</a:t>
            </a:r>
            <a:endParaRPr lang="en-US" altLang="en-US" dirty="0" smtClean="0"/>
          </a:p>
          <a:p>
            <a:pPr defTabSz="441329">
              <a:spcBef>
                <a:spcPct val="0"/>
              </a:spcBef>
            </a:pPr>
            <a:endParaRPr lang="en-US" altLang="en-US" dirty="0" smtClean="0"/>
          </a:p>
          <a:p>
            <a:pPr defTabSz="441329">
              <a:spcBef>
                <a:spcPct val="0"/>
              </a:spcBef>
            </a:pPr>
            <a:endParaRPr lang="en-US" altLang="en-US" dirty="0" smtClean="0"/>
          </a:p>
          <a:p>
            <a:pPr defTabSz="441329">
              <a:spcBef>
                <a:spcPct val="0"/>
              </a:spcBef>
            </a:pPr>
            <a:r>
              <a:rPr lang="en-US" altLang="en-US" dirty="0" smtClean="0"/>
              <a:t>End Stage Renal Disease represents a major and growing public health problem. This graph shows the number of existing and newly treated patients with ESRD from 1984 projected through the year 2010. Approximately 370,000 people have End Stage Renal Disease in the United States, and the number of prevalent cases is projected to top 600,000 people in the year 2010. The cost to society of treating patients with ESRD is significant. We spend approximately $50,000 per year per patient for dialysis and medication expenses, and this cost is covered primarily by Medicare.</a:t>
            </a:r>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4</a:t>
            </a:fld>
            <a:endParaRPr lang="en-US"/>
          </a:p>
        </p:txBody>
      </p:sp>
    </p:spTree>
    <p:extLst>
      <p:ext uri="{BB962C8B-B14F-4D97-AF65-F5344CB8AC3E}">
        <p14:creationId xmlns:p14="http://schemas.microsoft.com/office/powerpoint/2010/main" val="1190706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Kidney Registry: </a:t>
            </a:r>
            <a:r>
              <a:rPr lang="en-US" dirty="0" smtClean="0">
                <a:hlinkClick r:id="rId3"/>
              </a:rPr>
              <a:t>https://kidneyregistry.org/?cookie=1</a:t>
            </a:r>
            <a:endParaRPr lang="en-US" dirty="0" smtClean="0"/>
          </a:p>
          <a:p>
            <a:r>
              <a:rPr lang="en-US" dirty="0" smtClean="0"/>
              <a:t>UNOS: </a:t>
            </a:r>
            <a:r>
              <a:rPr lang="en-US" dirty="0" smtClean="0">
                <a:hlinkClick r:id="rId4"/>
              </a:rPr>
              <a:t>https://unos.org/transplant/living-donation/</a:t>
            </a:r>
            <a:endParaRPr lang="en-US" dirty="0" smtClean="0"/>
          </a:p>
          <a:p>
            <a:r>
              <a:rPr lang="en-US" dirty="0" err="1" smtClean="0"/>
              <a:t>NKF:</a:t>
            </a:r>
            <a:r>
              <a:rPr lang="en-US" dirty="0" err="1" smtClean="0">
                <a:hlinkClick r:id="rId5"/>
              </a:rPr>
              <a:t>https</a:t>
            </a:r>
            <a:r>
              <a:rPr lang="en-US" dirty="0" smtClean="0">
                <a:hlinkClick r:id="rId5"/>
              </a:rPr>
              <a:t>://www.kidney.org/transplantation</a:t>
            </a:r>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19</a:t>
            </a:fld>
            <a:endParaRPr lang="en-US"/>
          </a:p>
        </p:txBody>
      </p:sp>
    </p:spTree>
    <p:extLst>
      <p:ext uri="{BB962C8B-B14F-4D97-AF65-F5344CB8AC3E}">
        <p14:creationId xmlns:p14="http://schemas.microsoft.com/office/powerpoint/2010/main" val="292836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altLang="en-US" sz="1200" dirty="0" smtClean="0">
                <a:ea typeface="ＭＳ Ｐゴシック" pitchFamily="34" charset="-128"/>
              </a:rPr>
              <a:t>Coresh J, et al. Am J Kidney Dis. 2003 Jan;41(1):1-12; </a:t>
            </a:r>
          </a:p>
          <a:p>
            <a:pPr eaLnBrk="0" hangingPunct="0"/>
            <a:r>
              <a:rPr lang="en-US" altLang="en-US" sz="1200" dirty="0" smtClean="0">
                <a:ea typeface="ＭＳ Ｐゴシック" pitchFamily="34" charset="-128"/>
              </a:rPr>
              <a:t>USRDS 2002 Annual Data Report</a:t>
            </a:r>
          </a:p>
          <a:p>
            <a:pPr eaLnBrk="0" hangingPunct="0"/>
            <a:r>
              <a:rPr lang="en-US" altLang="en-US" sz="1200" dirty="0" smtClean="0">
                <a:ea typeface="ＭＳ Ｐゴシック" pitchFamily="34" charset="-128"/>
              </a:rPr>
              <a:t>Hsu CY, et al. J Am </a:t>
            </a:r>
            <a:r>
              <a:rPr lang="en-US" altLang="en-US" sz="1200" dirty="0" err="1" smtClean="0">
                <a:ea typeface="ＭＳ Ｐゴシック" pitchFamily="34" charset="-128"/>
              </a:rPr>
              <a:t>Soc</a:t>
            </a:r>
            <a:r>
              <a:rPr lang="en-US" altLang="en-US" sz="1200" dirty="0" smtClean="0">
                <a:ea typeface="ＭＳ Ｐゴシック" pitchFamily="34" charset="-128"/>
              </a:rPr>
              <a:t> </a:t>
            </a:r>
            <a:r>
              <a:rPr lang="en-US" altLang="en-US" sz="1200" dirty="0" err="1" smtClean="0">
                <a:ea typeface="ＭＳ Ｐゴシック" pitchFamily="34" charset="-128"/>
              </a:rPr>
              <a:t>Nephrol</a:t>
            </a:r>
            <a:r>
              <a:rPr lang="en-US" altLang="en-US" sz="1200" dirty="0" smtClean="0">
                <a:ea typeface="ＭＳ Ｐゴシック" pitchFamily="34" charset="-128"/>
              </a:rPr>
              <a:t> 14 : 2902</a:t>
            </a:r>
            <a:r>
              <a:rPr lang="en-US" altLang="en-US" sz="1200" dirty="0" smtClean="0">
                <a:ea typeface="ヒラギノ角ゴ Pro W3"/>
                <a:cs typeface="ヒラギノ角ゴ Pro W3"/>
              </a:rPr>
              <a:t>-2907, 2003</a:t>
            </a:r>
          </a:p>
          <a:p>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5</a:t>
            </a:fld>
            <a:endParaRPr lang="en-US"/>
          </a:p>
        </p:txBody>
      </p:sp>
    </p:spTree>
    <p:extLst>
      <p:ext uri="{BB962C8B-B14F-4D97-AF65-F5344CB8AC3E}">
        <p14:creationId xmlns:p14="http://schemas.microsoft.com/office/powerpoint/2010/main" val="309083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All pts with ESRD: 30% transplant; 70% dialysis (93% HD, 7%PD)</a:t>
            </a:r>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6</a:t>
            </a:fld>
            <a:endParaRPr lang="en-US"/>
          </a:p>
        </p:txBody>
      </p:sp>
    </p:spTree>
    <p:extLst>
      <p:ext uri="{BB962C8B-B14F-4D97-AF65-F5344CB8AC3E}">
        <p14:creationId xmlns:p14="http://schemas.microsoft.com/office/powerpoint/2010/main" val="122834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solidFill>
                  <a:srgbClr val="000000"/>
                </a:solidFill>
              </a:rPr>
              <a:t>Approx</a:t>
            </a:r>
            <a:r>
              <a:rPr lang="en-US" altLang="en-US" dirty="0" smtClean="0">
                <a:solidFill>
                  <a:srgbClr val="000000"/>
                </a:solidFill>
              </a:rPr>
              <a:t> 140,000 total</a:t>
            </a:r>
            <a:endParaRPr lang="en-US" dirty="0" smtClean="0"/>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8</a:t>
            </a:fld>
            <a:endParaRPr lang="en-US"/>
          </a:p>
        </p:txBody>
      </p:sp>
    </p:spTree>
    <p:extLst>
      <p:ext uri="{BB962C8B-B14F-4D97-AF65-F5344CB8AC3E}">
        <p14:creationId xmlns:p14="http://schemas.microsoft.com/office/powerpoint/2010/main" val="3900247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https://www.kidney.org/sites/default/files/LDTaxDed_Leave.pdf</a:t>
            </a:r>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11</a:t>
            </a:fld>
            <a:endParaRPr lang="en-US"/>
          </a:p>
        </p:txBody>
      </p:sp>
    </p:spTree>
    <p:extLst>
      <p:ext uri="{BB962C8B-B14F-4D97-AF65-F5344CB8AC3E}">
        <p14:creationId xmlns:p14="http://schemas.microsoft.com/office/powerpoint/2010/main" val="351950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REALLY the first step is even considering donation.</a:t>
            </a:r>
            <a:r>
              <a:rPr lang="en-US" baseline="0" dirty="0" smtClean="0"/>
              <a:t>  If you are considering donation, the first step is to contact a transplant center (either the one of your intended recipient with kidney disease if a directed donation or in general for a non-directed.</a:t>
            </a:r>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12</a:t>
            </a:fld>
            <a:endParaRPr lang="en-US"/>
          </a:p>
        </p:txBody>
      </p:sp>
    </p:spTree>
    <p:extLst>
      <p:ext uri="{BB962C8B-B14F-4D97-AF65-F5344CB8AC3E}">
        <p14:creationId xmlns:p14="http://schemas.microsoft.com/office/powerpoint/2010/main" val="273712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kidney is now usually removed using “keyhole” or laparoscopic surgical techniques. It involves a number of small incisions (1–3 cm each), through which instruments are inserted to remove the kidney. A larger incision is then made to take the kidney out. Keyhole surgery may take longer to perform than open nephrectomy, but the recovery time is quicker because the incisions are smaller.</a:t>
            </a:r>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15</a:t>
            </a:fld>
            <a:endParaRPr lang="en-US"/>
          </a:p>
        </p:txBody>
      </p:sp>
    </p:spTree>
    <p:extLst>
      <p:ext uri="{BB962C8B-B14F-4D97-AF65-F5344CB8AC3E}">
        <p14:creationId xmlns:p14="http://schemas.microsoft.com/office/powerpoint/2010/main" val="2776858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400" dirty="0" smtClean="0">
                <a:latin typeface="Arial" pitchFamily="34" charset="0"/>
              </a:rPr>
              <a:t>First performed in 1954</a:t>
            </a:r>
          </a:p>
          <a:p>
            <a:pPr eaLnBrk="1" hangingPunct="1"/>
            <a:endParaRPr lang="en-US" altLang="en-US" sz="1400" dirty="0" smtClean="0">
              <a:latin typeface="Arial" pitchFamily="34" charset="0"/>
            </a:endParaRPr>
          </a:p>
          <a:p>
            <a:r>
              <a:rPr lang="en-US" altLang="en-US" dirty="0" smtClean="0">
                <a:latin typeface="Arial" pitchFamily="34" charset="0"/>
              </a:rPr>
              <a:t>Major Complication 0.2-1%</a:t>
            </a:r>
          </a:p>
          <a:p>
            <a:r>
              <a:rPr lang="en-US" altLang="en-US" dirty="0" smtClean="0">
                <a:latin typeface="Arial" pitchFamily="34" charset="0"/>
              </a:rPr>
              <a:t>Mortality 0.03%</a:t>
            </a:r>
          </a:p>
          <a:p>
            <a:pPr eaLnBrk="1" hangingPunct="1"/>
            <a:endParaRPr lang="en-US" altLang="en-US" sz="1400" dirty="0" smtClean="0">
              <a:latin typeface="Arial" pitchFamily="34" charset="0"/>
            </a:endParaRPr>
          </a:p>
          <a:p>
            <a:r>
              <a:rPr lang="en-US" dirty="0" smtClean="0"/>
              <a:t>At donation in 2008, 19.5% were obese, 2.0% had a history of hypertension, and 3.5% had proteinuria. The median estimated GFR of living donors was 92.2 ml/min. Additionally, 12.2% of donors were reported not to have health insurance at the time of donation. By racial background, 14.9% of black and 17.0% of Hispanic donors did not have insurance at donation. Perioperative complications included blood transfusion (0.4%), reoperation (0.5%), and vascular complications (0.2%). Death occurred within 30 days of donation in 0.03% donating between October 1999 and December 2008. During those same years, overall donor death was 2.8%. </a:t>
            </a:r>
            <a:endParaRPr lang="en-US" altLang="en-US" b="1"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1527783-68A3-447B-891D-5690D9CC6D1C}" type="slidenum">
              <a:rPr lang="en-US" smtClean="0"/>
              <a:t>16</a:t>
            </a:fld>
            <a:endParaRPr lang="en-US"/>
          </a:p>
        </p:txBody>
      </p:sp>
    </p:spTree>
    <p:extLst>
      <p:ext uri="{BB962C8B-B14F-4D97-AF65-F5344CB8AC3E}">
        <p14:creationId xmlns:p14="http://schemas.microsoft.com/office/powerpoint/2010/main" val="39594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smtClean="0">
                <a:latin typeface="Arial" charset="0"/>
                <a:ea typeface="ＭＳ Ｐゴシック" pitchFamily="127" charset="-128"/>
                <a:cs typeface="ＭＳ Ｐゴシック" pitchFamily="127" charset="-128"/>
              </a:rPr>
              <a:t>White Male 0.06</a:t>
            </a:r>
            <a:r>
              <a:rPr lang="en-US" smtClean="0">
                <a:latin typeface="Arial" charset="0"/>
                <a:ea typeface="ＭＳ Ｐゴシック" pitchFamily="127" charset="-128"/>
                <a:cs typeface="ＭＳ Ｐゴシック" pitchFamily="127" charset="-128"/>
              </a:rPr>
              <a:t>%</a:t>
            </a:r>
            <a:r>
              <a:rPr lang="en-US" smtClean="0">
                <a:effectLst/>
              </a:rPr>
              <a:t/>
            </a:r>
            <a:br>
              <a:rPr lang="en-US" smtClean="0">
                <a:effectLst/>
              </a:rPr>
            </a:br>
            <a:r>
              <a:rPr lang="en-US" b="1" smtClean="0">
                <a:effectLst/>
              </a:rPr>
              <a:t>Pre-Donation 15-Year*</a:t>
            </a:r>
            <a:r>
              <a:rPr lang="en-US" smtClean="0"/>
              <a:t> </a:t>
            </a:r>
            <a:r>
              <a:rPr lang="en-US" b="1" smtClean="0">
                <a:latin typeface="Arial" charset="0"/>
                <a:ea typeface="ＭＳ Ｐゴシック" pitchFamily="127" charset="-128"/>
                <a:cs typeface="ＭＳ Ｐゴシック" pitchFamily="127" charset="-128"/>
              </a:rPr>
              <a:t>0.43</a:t>
            </a:r>
            <a:r>
              <a:rPr lang="en-US" smtClean="0">
                <a:latin typeface="Arial" charset="0"/>
                <a:ea typeface="ＭＳ Ｐゴシック" pitchFamily="127" charset="-128"/>
                <a:cs typeface="ＭＳ Ｐゴシック" pitchFamily="127" charset="-128"/>
              </a:rPr>
              <a:t>%</a:t>
            </a:r>
            <a:endParaRPr lang="en-US" smtClean="0"/>
          </a:p>
          <a:p>
            <a:endParaRPr lang="en-US"/>
          </a:p>
        </p:txBody>
      </p:sp>
      <p:sp>
        <p:nvSpPr>
          <p:cNvPr id="4" name="Slide Number Placeholder 3"/>
          <p:cNvSpPr>
            <a:spLocks noGrp="1"/>
          </p:cNvSpPr>
          <p:nvPr>
            <p:ph type="sldNum" sz="quarter" idx="10"/>
          </p:nvPr>
        </p:nvSpPr>
        <p:spPr/>
        <p:txBody>
          <a:bodyPr/>
          <a:lstStyle/>
          <a:p>
            <a:fld id="{01527783-68A3-447B-891D-5690D9CC6D1C}" type="slidenum">
              <a:rPr lang="en-US" smtClean="0"/>
              <a:t>17</a:t>
            </a:fld>
            <a:endParaRPr lang="en-US"/>
          </a:p>
        </p:txBody>
      </p:sp>
    </p:spTree>
    <p:extLst>
      <p:ext uri="{BB962C8B-B14F-4D97-AF65-F5344CB8AC3E}">
        <p14:creationId xmlns:p14="http://schemas.microsoft.com/office/powerpoint/2010/main" val="1169909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5A6830-E91B-4ABF-961A-6126D8D0CA9D}"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413636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A6830-E91B-4ABF-961A-6126D8D0CA9D}"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202889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A6830-E91B-4ABF-961A-6126D8D0CA9D}"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188610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A6830-E91B-4ABF-961A-6126D8D0CA9D}"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306298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5A6830-E91B-4ABF-961A-6126D8D0CA9D}" type="datetimeFigureOut">
              <a:rPr lang="en-US" smtClean="0"/>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36427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5A6830-E91B-4ABF-961A-6126D8D0CA9D}"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318314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5A6830-E91B-4ABF-961A-6126D8D0CA9D}" type="datetimeFigureOut">
              <a:rPr lang="en-US" smtClean="0"/>
              <a:t>12/23/2019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67068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5A6830-E91B-4ABF-961A-6126D8D0CA9D}" type="datetimeFigureOut">
              <a:rPr lang="en-US" smtClean="0"/>
              <a:t>12/23/2019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127887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A6830-E91B-4ABF-961A-6126D8D0CA9D}" type="datetimeFigureOut">
              <a:rPr lang="en-US" smtClean="0"/>
              <a:t>12/23/2019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2277092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A6830-E91B-4ABF-961A-6126D8D0CA9D}"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37556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5A6830-E91B-4ABF-961A-6126D8D0CA9D}" type="datetimeFigureOut">
              <a:rPr lang="en-US" smtClean="0"/>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F51D7-0C68-4422-8CB5-E569E1777F45}" type="slidenum">
              <a:rPr lang="en-US" smtClean="0"/>
              <a:t>‹#›</a:t>
            </a:fld>
            <a:endParaRPr lang="en-US"/>
          </a:p>
        </p:txBody>
      </p:sp>
    </p:spTree>
    <p:extLst>
      <p:ext uri="{BB962C8B-B14F-4D97-AF65-F5344CB8AC3E}">
        <p14:creationId xmlns:p14="http://schemas.microsoft.com/office/powerpoint/2010/main" val="9736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A6830-E91B-4ABF-961A-6126D8D0CA9D}" type="datetimeFigureOut">
              <a:rPr lang="en-US" smtClean="0"/>
              <a:t>12/23/2019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F51D7-0C68-4422-8CB5-E569E1777F45}" type="slidenum">
              <a:rPr lang="en-US" smtClean="0"/>
              <a:t>‹#›</a:t>
            </a:fld>
            <a:endParaRPr lang="en-US"/>
          </a:p>
        </p:txBody>
      </p:sp>
    </p:spTree>
    <p:extLst>
      <p:ext uri="{BB962C8B-B14F-4D97-AF65-F5344CB8AC3E}">
        <p14:creationId xmlns:p14="http://schemas.microsoft.com/office/powerpoint/2010/main" val="165250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optn.transplant.hrsa.gov/latestData/rptData.asp"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hyperlink" Target="http://www.transplantmodels.com/esrdris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t.med.ksnowber\Desktop\B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183562" cy="614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5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482" name="Picture 2" descr="C:\Users\t.med.ksnowber\Desktop\BM1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126412" cy="606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9458" name="Picture 2" descr="C:\Users\t.med.ksnowber\Desktop\BM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5981"/>
            <a:ext cx="8088313" cy="6030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8434" name="Picture 2" descr="C:\Users\t.med.ksnowber\Desktop\BM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116888" cy="59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7410" name="Picture 2" descr="C:\Users\t.med.ksnowber\Desktop\BM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45463" cy="57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5363" name="Picture 3" descr="C:\Users\t.med.ksnowber\Desktop\BM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9694"/>
            <a:ext cx="8135937" cy="593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6386" name="Picture 2" descr="C:\Users\t.med.ksnowber\Desktop\BM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513" y="457200"/>
            <a:ext cx="8107363" cy="596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7" name="Picture 3" descr="C:\Users\t.med.ksnowber\Desktop\Captur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60" y="305790"/>
            <a:ext cx="8444816" cy="624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descr="C:\Users\t.med.ksnowber\Desktop\BM17.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
            <a:ext cx="8202613" cy="600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2290" name="Picture 2" descr="C:\Users\t.med.ksnowber\Desktop\BM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2988"/>
            <a:ext cx="8174038" cy="603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1266" name="Picture 2" descr="C:\Users\t.med.ksnowber\Desktop\BM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164512" cy="6088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t.med.ksnowber\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775" y="381000"/>
            <a:ext cx="8012113" cy="604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42" name="Picture 2" descr="C:\Users\t.med.ksnowber\Desktop\BM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126412" cy="59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C:\Users\t.med.ksnowber\Desktop\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8069263" cy="602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098" name="Picture 2" descr="C:\Users\t.med.ksnowber\Desktop\BM4.PNG"/>
          <p:cNvPicPr>
            <a:picLocks noChangeAspect="1" noChangeArrowheads="1"/>
          </p:cNvPicPr>
          <p:nvPr/>
        </p:nvPicPr>
        <p:blipFill rotWithShape="1">
          <a:blip r:embed="rId3">
            <a:extLst>
              <a:ext uri="{28A0092B-C50C-407E-A947-70E740481C1C}">
                <a14:useLocalDpi xmlns:a14="http://schemas.microsoft.com/office/drawing/2010/main" val="0"/>
              </a:ext>
            </a:extLst>
          </a:blip>
          <a:srcRect r="1016"/>
          <a:stretch/>
        </p:blipFill>
        <p:spPr bwMode="auto">
          <a:xfrm>
            <a:off x="457200" y="381000"/>
            <a:ext cx="8128660" cy="598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C:\Users\t.med.ksnowber\Desktop\Cap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258187" cy="609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146" name="Picture 2" descr="C:\Users\t.med.ksnowber\Desktop\BM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126413" cy="599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7170" name="Picture 2" descr="C:\Users\t.med.ksnowber\Desktop\BM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0999"/>
            <a:ext cx="8116888" cy="601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8194" name="Picture 2" descr="C:\Users\t.med.ksnowber\Desktop\BM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193088" cy="598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descr="C:\Users\t.med.ksnowber\Desktop\BM8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49250"/>
            <a:ext cx="8164513" cy="603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182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549</Words>
  <Application>Microsoft Office PowerPoint</Application>
  <PresentationFormat>On-screen Show (4:3)</PresentationFormat>
  <Paragraphs>32</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Chicago Medicine &amp; 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Snowber, Khadija [MED]</dc:creator>
  <cp:lastModifiedBy>Snowber, Khadija [MED]</cp:lastModifiedBy>
  <cp:revision>9</cp:revision>
  <dcterms:created xsi:type="dcterms:W3CDTF">2019-12-18T17:51:56Z</dcterms:created>
  <dcterms:modified xsi:type="dcterms:W3CDTF">2019-12-23T15:52:49Z</dcterms:modified>
  <cp:contentStatus/>
</cp:coreProperties>
</file>