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81"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2244" y="-5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A2DEED-D957-4EA2-B1BD-AC78938E6ACC}" type="datetimeFigureOut">
              <a:rPr lang="en-US" smtClean="0"/>
              <a:t>12/23/2019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16D452-C0CB-48CA-9A9E-EB3BE1185257}" type="slidenum">
              <a:rPr lang="en-US" smtClean="0"/>
              <a:t>‹#›</a:t>
            </a:fld>
            <a:endParaRPr lang="en-US"/>
          </a:p>
        </p:txBody>
      </p:sp>
    </p:spTree>
    <p:extLst>
      <p:ext uri="{BB962C8B-B14F-4D97-AF65-F5344CB8AC3E}">
        <p14:creationId xmlns:p14="http://schemas.microsoft.com/office/powerpoint/2010/main" val="4062783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Breaking bones hadith: https://sunnah.com/search/?q=breaking+bones </a:t>
            </a:r>
          </a:p>
          <a:p>
            <a:endParaRPr lang="en-US" dirty="0"/>
          </a:p>
        </p:txBody>
      </p:sp>
      <p:sp>
        <p:nvSpPr>
          <p:cNvPr id="4" name="Slide Number Placeholder 3"/>
          <p:cNvSpPr>
            <a:spLocks noGrp="1"/>
          </p:cNvSpPr>
          <p:nvPr>
            <p:ph type="sldNum" sz="quarter" idx="10"/>
          </p:nvPr>
        </p:nvSpPr>
        <p:spPr/>
        <p:txBody>
          <a:bodyPr/>
          <a:lstStyle/>
          <a:p>
            <a:fld id="{DA16D452-C0CB-48CA-9A9E-EB3BE1185257}" type="slidenum">
              <a:rPr lang="en-US" smtClean="0"/>
              <a:t>9</a:t>
            </a:fld>
            <a:endParaRPr lang="en-US"/>
          </a:p>
        </p:txBody>
      </p:sp>
    </p:spTree>
    <p:extLst>
      <p:ext uri="{BB962C8B-B14F-4D97-AF65-F5344CB8AC3E}">
        <p14:creationId xmlns:p14="http://schemas.microsoft.com/office/powerpoint/2010/main" val="1668950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Use</a:t>
            </a:r>
            <a:r>
              <a:rPr lang="en-US" baseline="0" dirty="0" smtClean="0"/>
              <a:t> this slide as an opportunity to pause and engage audience in discussion.</a:t>
            </a:r>
            <a:endParaRPr lang="en-US" dirty="0" smtClean="0"/>
          </a:p>
          <a:p>
            <a:endParaRPr lang="en-US" dirty="0"/>
          </a:p>
        </p:txBody>
      </p:sp>
      <p:sp>
        <p:nvSpPr>
          <p:cNvPr id="4" name="Slide Number Placeholder 3"/>
          <p:cNvSpPr>
            <a:spLocks noGrp="1"/>
          </p:cNvSpPr>
          <p:nvPr>
            <p:ph type="sldNum" sz="quarter" idx="10"/>
          </p:nvPr>
        </p:nvSpPr>
        <p:spPr/>
        <p:txBody>
          <a:bodyPr/>
          <a:lstStyle/>
          <a:p>
            <a:fld id="{DA16D452-C0CB-48CA-9A9E-EB3BE1185257}" type="slidenum">
              <a:rPr lang="en-US" smtClean="0"/>
              <a:t>10</a:t>
            </a:fld>
            <a:endParaRPr lang="en-US"/>
          </a:p>
        </p:txBody>
      </p:sp>
    </p:spTree>
    <p:extLst>
      <p:ext uri="{BB962C8B-B14F-4D97-AF65-F5344CB8AC3E}">
        <p14:creationId xmlns:p14="http://schemas.microsoft.com/office/powerpoint/2010/main" val="4047686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Source: </a:t>
            </a:r>
          </a:p>
          <a:p>
            <a:pPr marL="228600" indent="-228600">
              <a:buAutoNum type="arabicPeriod"/>
            </a:pPr>
            <a:r>
              <a:rPr lang="nl-NL" dirty="0" smtClean="0"/>
              <a:t>Padela (2013) Dire necessity and transformation/ entry-points for modern science in Islamic bioethical assessment of porcine products in vaccines</a:t>
            </a:r>
          </a:p>
          <a:p>
            <a:pPr marL="228600" indent="-228600">
              <a:buAutoNum type="arabicPeriod"/>
            </a:pPr>
            <a:r>
              <a:rPr lang="nl-NL" dirty="0" smtClean="0"/>
              <a:t>Ebrahim - The islamic juridical principle of necessity and its application in the field of biomedical</a:t>
            </a:r>
            <a:r>
              <a:rPr lang="nl-NL" baseline="0" dirty="0" smtClean="0"/>
              <a:t> interventions</a:t>
            </a:r>
            <a:endParaRPr lang="nl-NL" dirty="0" smtClean="0"/>
          </a:p>
          <a:p>
            <a:endParaRPr lang="en-US" dirty="0"/>
          </a:p>
        </p:txBody>
      </p:sp>
      <p:sp>
        <p:nvSpPr>
          <p:cNvPr id="4" name="Slide Number Placeholder 3"/>
          <p:cNvSpPr>
            <a:spLocks noGrp="1"/>
          </p:cNvSpPr>
          <p:nvPr>
            <p:ph type="sldNum" sz="quarter" idx="10"/>
          </p:nvPr>
        </p:nvSpPr>
        <p:spPr/>
        <p:txBody>
          <a:bodyPr/>
          <a:lstStyle/>
          <a:p>
            <a:fld id="{DA16D452-C0CB-48CA-9A9E-EB3BE1185257}" type="slidenum">
              <a:rPr lang="en-US" smtClean="0"/>
              <a:t>11</a:t>
            </a:fld>
            <a:endParaRPr lang="en-US"/>
          </a:p>
        </p:txBody>
      </p:sp>
    </p:spTree>
    <p:extLst>
      <p:ext uri="{BB962C8B-B14F-4D97-AF65-F5344CB8AC3E}">
        <p14:creationId xmlns:p14="http://schemas.microsoft.com/office/powerpoint/2010/main" val="1540680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Use</a:t>
            </a:r>
            <a:r>
              <a:rPr lang="en-US" baseline="0" dirty="0" smtClean="0"/>
              <a:t> this slide as an opportunity to pause and engage audience in discussion.</a:t>
            </a:r>
            <a:endParaRPr lang="en-US" dirty="0" smtClean="0"/>
          </a:p>
          <a:p>
            <a:endParaRPr lang="en-US" dirty="0"/>
          </a:p>
        </p:txBody>
      </p:sp>
      <p:sp>
        <p:nvSpPr>
          <p:cNvPr id="4" name="Slide Number Placeholder 3"/>
          <p:cNvSpPr>
            <a:spLocks noGrp="1"/>
          </p:cNvSpPr>
          <p:nvPr>
            <p:ph type="sldNum" sz="quarter" idx="10"/>
          </p:nvPr>
        </p:nvSpPr>
        <p:spPr/>
        <p:txBody>
          <a:bodyPr/>
          <a:lstStyle/>
          <a:p>
            <a:fld id="{DA16D452-C0CB-48CA-9A9E-EB3BE1185257}" type="slidenum">
              <a:rPr lang="en-US" smtClean="0"/>
              <a:t>12</a:t>
            </a:fld>
            <a:endParaRPr lang="en-US"/>
          </a:p>
        </p:txBody>
      </p:sp>
    </p:spTree>
    <p:extLst>
      <p:ext uri="{BB962C8B-B14F-4D97-AF65-F5344CB8AC3E}">
        <p14:creationId xmlns:p14="http://schemas.microsoft.com/office/powerpoint/2010/main" val="3090993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Use</a:t>
            </a:r>
            <a:r>
              <a:rPr lang="en-US" baseline="0" dirty="0" smtClean="0"/>
              <a:t> this slide as an opportunity to pause and engage audience in discussion.</a:t>
            </a:r>
            <a:endParaRPr lang="en-US" dirty="0" smtClean="0"/>
          </a:p>
          <a:p>
            <a:endParaRPr lang="en-US" dirty="0"/>
          </a:p>
        </p:txBody>
      </p:sp>
      <p:sp>
        <p:nvSpPr>
          <p:cNvPr id="4" name="Slide Number Placeholder 3"/>
          <p:cNvSpPr>
            <a:spLocks noGrp="1"/>
          </p:cNvSpPr>
          <p:nvPr>
            <p:ph type="sldNum" sz="quarter" idx="10"/>
          </p:nvPr>
        </p:nvSpPr>
        <p:spPr/>
        <p:txBody>
          <a:bodyPr/>
          <a:lstStyle/>
          <a:p>
            <a:fld id="{DA16D452-C0CB-48CA-9A9E-EB3BE1185257}" type="slidenum">
              <a:rPr lang="en-US" smtClean="0"/>
              <a:t>14</a:t>
            </a:fld>
            <a:endParaRPr lang="en-US"/>
          </a:p>
        </p:txBody>
      </p:sp>
    </p:spTree>
    <p:extLst>
      <p:ext uri="{BB962C8B-B14F-4D97-AF65-F5344CB8AC3E}">
        <p14:creationId xmlns:p14="http://schemas.microsoft.com/office/powerpoint/2010/main" val="242932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http://www.amjaonline.org/fatwa-1881/info </a:t>
            </a:r>
          </a:p>
          <a:p>
            <a:endParaRPr lang="nl-NL" dirty="0" smtClean="0"/>
          </a:p>
          <a:p>
            <a:r>
              <a:rPr lang="nl-NL" dirty="0" smtClean="0"/>
              <a:t>“The council of the Assembly concluded that the view of those</a:t>
            </a:r>
            <a:r>
              <a:rPr lang="nl-NL" baseline="0" dirty="0" smtClean="0"/>
              <a:t> who approve of the permissibility of organ transplantating is the more acceptable, and therefore, the council has decided the following: </a:t>
            </a:r>
          </a:p>
          <a:p>
            <a:endParaRPr lang="nl-NL" baseline="0" dirty="0" smtClean="0"/>
          </a:p>
          <a:p>
            <a:r>
              <a:rPr lang="nl-NL" baseline="0" dirty="0" smtClean="0"/>
              <a:t>Taking organs from a living body and transplanting them in the body of another human being, who depends on this for his survival or to revive one of the functions of an essential organ, is a permissible action, which does not negate human dignity, in terms of the donor; inasmuch as the benefit of this action is anermous. In fact, it is the best of all assistance to the recipient, and this is a legitimate and praiseworthy deed, as long as the following conditions are met: </a:t>
            </a:r>
          </a:p>
          <a:p>
            <a:endParaRPr lang="nl-NL" baseline="0" dirty="0" smtClean="0"/>
          </a:p>
          <a:p>
            <a:pPr marL="228600" indent="-228600">
              <a:buAutoNum type="arabicPeriod"/>
            </a:pPr>
            <a:r>
              <a:rPr lang="nl-NL" baseline="0" dirty="0" smtClean="0"/>
              <a:t>That taking the organ from the donor does not harm him in a way that disturbs his normal life, because the legal principle is: “Harm is not removed with similar harm, not with anything worde than it.” Because donation in that case would be like throwing one’s self into destruction (2:195), which is not legally permissible; </a:t>
            </a:r>
          </a:p>
          <a:p>
            <a:pPr marL="228600" indent="-228600">
              <a:buAutoNum type="arabicPeriod"/>
            </a:pPr>
            <a:r>
              <a:rPr lang="nl-NL" baseline="0" dirty="0" smtClean="0"/>
              <a:t>That the organ be given voluntarily by the donor without compulsion</a:t>
            </a:r>
          </a:p>
          <a:p>
            <a:pPr marL="228600" indent="-228600">
              <a:buAutoNum type="arabicPeriod"/>
            </a:pPr>
            <a:r>
              <a:rPr lang="nl-NL" baseline="0" dirty="0" smtClean="0"/>
              <a:t>That transplanting the organ be the only possible medical way to treat the patient; </a:t>
            </a:r>
          </a:p>
          <a:p>
            <a:pPr marL="228600" indent="-228600">
              <a:buAutoNum type="arabicPeriod"/>
            </a:pPr>
            <a:r>
              <a:rPr lang="nl-NL" baseline="0" dirty="0" smtClean="0"/>
              <a:t>That the success of each operation </a:t>
            </a:r>
            <a:r>
              <a:rPr lang="mr-IN" baseline="0" dirty="0" smtClean="0"/>
              <a:t>–</a:t>
            </a:r>
            <a:r>
              <a:rPr lang="nl-NL" baseline="0" dirty="0" smtClean="0"/>
              <a:t> removal and transplant </a:t>
            </a:r>
            <a:r>
              <a:rPr lang="mr-IN" baseline="0" dirty="0" smtClean="0"/>
              <a:t>–</a:t>
            </a:r>
            <a:r>
              <a:rPr lang="nl-NL" baseline="0" dirty="0" smtClean="0"/>
              <a:t> is achieved either usually or most of the time </a:t>
            </a:r>
          </a:p>
          <a:p>
            <a:pPr marL="228600" indent="-228600">
              <a:buAutoNum type="arabicPeriod"/>
            </a:pPr>
            <a:endParaRPr lang="nl-NL" baseline="0" dirty="0" smtClean="0"/>
          </a:p>
          <a:p>
            <a:endParaRPr lang="nl-NL" baseline="0" dirty="0" smtClean="0"/>
          </a:p>
          <a:p>
            <a:endParaRPr lang="nl-NL" baseline="0" dirty="0" smtClean="0"/>
          </a:p>
          <a:p>
            <a:r>
              <a:rPr lang="nl-NL" baseline="0" dirty="0" smtClean="0"/>
              <a:t>First: It is permissible to remove an organ from one person’s body that is still alive and transplant it into another person’s body that needs this organ to save his life or restore an organ’s regular function. The permissibility here is conditioned by the following. </a:t>
            </a:r>
          </a:p>
          <a:p>
            <a:endParaRPr lang="nl-NL" baseline="0" dirty="0" smtClean="0"/>
          </a:p>
          <a:p>
            <a:pPr marL="228600" indent="-228600">
              <a:buAutoNum type="arabicPeriod"/>
            </a:pPr>
            <a:r>
              <a:rPr lang="nl-NL" baseline="0" dirty="0" smtClean="0"/>
              <a:t>Such a act will not cause any harm or weakness to the donor or prevent him from living his life normally, as the Islamic rule states that “Harm can not be warded off by an equivalent or greater harm.” Furthermore, donation in such a situation would be equavalent to throwing oneself into certain destruction, which is impermissible from the Islamic viewpoint</a:t>
            </a:r>
          </a:p>
          <a:p>
            <a:pPr marL="228600" indent="-228600">
              <a:buAutoNum type="arabicPeriod"/>
            </a:pPr>
            <a:r>
              <a:rPr lang="nl-NL" baseline="0" dirty="0" smtClean="0"/>
              <a:t>The donor gives the organ willingly, with no compulsion</a:t>
            </a:r>
          </a:p>
          <a:p>
            <a:pPr marL="228600" indent="-228600">
              <a:buAutoNum type="arabicPeriod"/>
            </a:pPr>
            <a:r>
              <a:rPr lang="nl-NL" baseline="0" dirty="0" smtClean="0"/>
              <a:t>The transplantation of that organ is the only medical treatment for the patient</a:t>
            </a:r>
          </a:p>
          <a:p>
            <a:pPr marL="228600" indent="-228600">
              <a:buAutoNum type="arabicPeriod"/>
            </a:pPr>
            <a:r>
              <a:rPr lang="nl-NL" baseline="0" dirty="0" smtClean="0"/>
              <a:t>That the success of both removing the organ and transplanting it is certain or at least most likely</a:t>
            </a:r>
            <a:endParaRPr lang="nl-NL" dirty="0" smtClean="0"/>
          </a:p>
          <a:p>
            <a:endParaRPr lang="en-US" dirty="0"/>
          </a:p>
        </p:txBody>
      </p:sp>
      <p:sp>
        <p:nvSpPr>
          <p:cNvPr id="4" name="Slide Number Placeholder 3"/>
          <p:cNvSpPr>
            <a:spLocks noGrp="1"/>
          </p:cNvSpPr>
          <p:nvPr>
            <p:ph type="sldNum" sz="quarter" idx="10"/>
          </p:nvPr>
        </p:nvSpPr>
        <p:spPr/>
        <p:txBody>
          <a:bodyPr/>
          <a:lstStyle/>
          <a:p>
            <a:fld id="{DA16D452-C0CB-48CA-9A9E-EB3BE1185257}" type="slidenum">
              <a:rPr lang="en-US" smtClean="0"/>
              <a:t>18</a:t>
            </a:fld>
            <a:endParaRPr lang="en-US"/>
          </a:p>
        </p:txBody>
      </p:sp>
    </p:spTree>
    <p:extLst>
      <p:ext uri="{BB962C8B-B14F-4D97-AF65-F5344CB8AC3E}">
        <p14:creationId xmlns:p14="http://schemas.microsoft.com/office/powerpoint/2010/main" val="3317823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http://www.amjaonline.org/fatwa-1881/info </a:t>
            </a:r>
          </a:p>
          <a:p>
            <a:endParaRPr lang="nl-NL" dirty="0" smtClean="0"/>
          </a:p>
          <a:p>
            <a:r>
              <a:rPr lang="nl-NL" dirty="0" smtClean="0"/>
              <a:t>“The council of the Assembly concluded that the view of those</a:t>
            </a:r>
            <a:r>
              <a:rPr lang="nl-NL" baseline="0" dirty="0" smtClean="0"/>
              <a:t> who approve of the permissibility of organ transplantating is the more acceptable, and therefore, the council has decided the following: </a:t>
            </a:r>
          </a:p>
          <a:p>
            <a:endParaRPr lang="nl-NL" baseline="0" dirty="0" smtClean="0"/>
          </a:p>
          <a:p>
            <a:r>
              <a:rPr lang="nl-NL" baseline="0" dirty="0" smtClean="0"/>
              <a:t>Taking organs from a living body and transplanting them in the body of another human being, who depends on this for his survival or to revive one of the functions of an essential organ, is a permissible action, which does not negate human dignity, in terms of the donor; inasmuch as the benefit of this action is anermous. In fact, it is the best of all assistance to the recipient, and this is a legitimate and praiseworthy deed, as long as the following conditions are met: </a:t>
            </a:r>
          </a:p>
          <a:p>
            <a:endParaRPr lang="nl-NL" baseline="0" dirty="0" smtClean="0"/>
          </a:p>
          <a:p>
            <a:pPr marL="228600" indent="-228600">
              <a:buAutoNum type="arabicPeriod"/>
            </a:pPr>
            <a:r>
              <a:rPr lang="nl-NL" baseline="0" dirty="0" smtClean="0"/>
              <a:t>That taking the organ from the donor does not harm him in a way that disturbs his normal life, because the legal principle is: “Harm is not removed with similar harm, not with anything worde than it.” Because donation in that case would be like throwing one’s self into destruction (2:195), which is not legally permissible; </a:t>
            </a:r>
          </a:p>
          <a:p>
            <a:pPr marL="228600" indent="-228600">
              <a:buAutoNum type="arabicPeriod"/>
            </a:pPr>
            <a:r>
              <a:rPr lang="nl-NL" baseline="0" dirty="0" smtClean="0"/>
              <a:t>That the organ be given voluntarily by the donor without compulsion</a:t>
            </a:r>
          </a:p>
          <a:p>
            <a:pPr marL="228600" indent="-228600">
              <a:buAutoNum type="arabicPeriod"/>
            </a:pPr>
            <a:r>
              <a:rPr lang="nl-NL" baseline="0" dirty="0" smtClean="0"/>
              <a:t>That transplanting the organ be the only possible medical way to treat the patient; </a:t>
            </a:r>
          </a:p>
          <a:p>
            <a:pPr marL="228600" indent="-228600">
              <a:buAutoNum type="arabicPeriod"/>
            </a:pPr>
            <a:r>
              <a:rPr lang="nl-NL" baseline="0" dirty="0" smtClean="0"/>
              <a:t>That the success of each operation </a:t>
            </a:r>
            <a:r>
              <a:rPr lang="mr-IN" baseline="0" dirty="0" smtClean="0"/>
              <a:t>–</a:t>
            </a:r>
            <a:r>
              <a:rPr lang="nl-NL" baseline="0" dirty="0" smtClean="0"/>
              <a:t> removal and transplant </a:t>
            </a:r>
            <a:r>
              <a:rPr lang="mr-IN" baseline="0" dirty="0" smtClean="0"/>
              <a:t>–</a:t>
            </a:r>
            <a:r>
              <a:rPr lang="nl-NL" baseline="0" dirty="0" smtClean="0"/>
              <a:t> is achieved either usually or most of the time </a:t>
            </a:r>
          </a:p>
          <a:p>
            <a:pPr marL="228600" indent="-228600">
              <a:buAutoNum type="arabicPeriod"/>
            </a:pPr>
            <a:endParaRPr lang="nl-NL" baseline="0" dirty="0" smtClean="0"/>
          </a:p>
          <a:p>
            <a:endParaRPr lang="nl-NL" baseline="0" dirty="0" smtClean="0"/>
          </a:p>
          <a:p>
            <a:endParaRPr lang="nl-NL" baseline="0" dirty="0" smtClean="0"/>
          </a:p>
          <a:p>
            <a:r>
              <a:rPr lang="nl-NL" baseline="0" dirty="0" smtClean="0"/>
              <a:t>First: It is permissible to remove an organ from one person’s body that is still alive and transplant it into another person’s body that needs this organ to save his life or restore an organ’s regular function. The permissibility here is conditioned by the following. </a:t>
            </a:r>
          </a:p>
          <a:p>
            <a:endParaRPr lang="nl-NL" baseline="0" dirty="0" smtClean="0"/>
          </a:p>
          <a:p>
            <a:pPr marL="228600" indent="-228600">
              <a:buAutoNum type="arabicPeriod"/>
            </a:pPr>
            <a:r>
              <a:rPr lang="nl-NL" baseline="0" dirty="0" smtClean="0"/>
              <a:t>Such a act will not cause any harm or weakness to the donor or prevent him from living his life normally, as the Islamic rule states that “Harm can not be warded off by an equivalent or greater harm.” Furthermore, donation in such a situation would be equavalent to throwing oneself into certain destruction, which is impermissible from the Islamic viewpoint</a:t>
            </a:r>
          </a:p>
          <a:p>
            <a:pPr marL="228600" indent="-228600">
              <a:buAutoNum type="arabicPeriod"/>
            </a:pPr>
            <a:r>
              <a:rPr lang="nl-NL" baseline="0" dirty="0" smtClean="0"/>
              <a:t>The donor gives the organ willingly, with no compulsion</a:t>
            </a:r>
          </a:p>
          <a:p>
            <a:pPr marL="228600" indent="-228600">
              <a:buAutoNum type="arabicPeriod"/>
            </a:pPr>
            <a:r>
              <a:rPr lang="nl-NL" baseline="0" dirty="0" smtClean="0"/>
              <a:t>The transplantation of that organ is the only medical treatment for the patient</a:t>
            </a:r>
          </a:p>
          <a:p>
            <a:pPr marL="228600" indent="-228600">
              <a:buAutoNum type="arabicPeriod"/>
            </a:pPr>
            <a:r>
              <a:rPr lang="nl-NL" baseline="0" dirty="0" smtClean="0"/>
              <a:t>That the success of both removing the organ and transplanting it is certain or at least most likely</a:t>
            </a:r>
            <a:endParaRPr lang="nl-NL" dirty="0" smtClean="0"/>
          </a:p>
          <a:p>
            <a:endParaRPr lang="en-US" dirty="0"/>
          </a:p>
        </p:txBody>
      </p:sp>
      <p:sp>
        <p:nvSpPr>
          <p:cNvPr id="4" name="Slide Number Placeholder 3"/>
          <p:cNvSpPr>
            <a:spLocks noGrp="1"/>
          </p:cNvSpPr>
          <p:nvPr>
            <p:ph type="sldNum" sz="quarter" idx="10"/>
          </p:nvPr>
        </p:nvSpPr>
        <p:spPr/>
        <p:txBody>
          <a:bodyPr/>
          <a:lstStyle/>
          <a:p>
            <a:fld id="{DA16D452-C0CB-48CA-9A9E-EB3BE1185257}" type="slidenum">
              <a:rPr lang="en-US" smtClean="0"/>
              <a:t>19</a:t>
            </a:fld>
            <a:endParaRPr lang="en-US"/>
          </a:p>
        </p:txBody>
      </p:sp>
    </p:spTree>
    <p:extLst>
      <p:ext uri="{BB962C8B-B14F-4D97-AF65-F5344CB8AC3E}">
        <p14:creationId xmlns:p14="http://schemas.microsoft.com/office/powerpoint/2010/main" val="1977082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http://www.amjaonline.org/fatwa-1881/info </a:t>
            </a:r>
          </a:p>
          <a:p>
            <a:endParaRPr lang="nl-NL" dirty="0" smtClean="0"/>
          </a:p>
          <a:p>
            <a:r>
              <a:rPr lang="nl-NL" dirty="0" smtClean="0"/>
              <a:t>“The council of the Assembly concluded that the view of those</a:t>
            </a:r>
            <a:r>
              <a:rPr lang="nl-NL" baseline="0" dirty="0" smtClean="0"/>
              <a:t> who approve of the permissibility of organ transplantating is the more acceptable, and therefore, the council has decided the following: </a:t>
            </a:r>
          </a:p>
          <a:p>
            <a:endParaRPr lang="nl-NL" baseline="0" dirty="0" smtClean="0"/>
          </a:p>
          <a:p>
            <a:r>
              <a:rPr lang="nl-NL" baseline="0" dirty="0" smtClean="0"/>
              <a:t>Taking organs from a living body and transplanting them in the body of another human being, who depends on this for his survival or to revive one of the functions of an essential organ, is a permissible action, which does not negate human dignity, in terms of the donor; inasmuch as the benefit of this action is anermous. In fact, it is the best of all assistance to the recipient, and this is a legitimate and praiseworthy deed, as long as the following conditions are met: </a:t>
            </a:r>
          </a:p>
          <a:p>
            <a:endParaRPr lang="nl-NL" baseline="0" dirty="0" smtClean="0"/>
          </a:p>
          <a:p>
            <a:pPr marL="228600" indent="-228600">
              <a:buAutoNum type="arabicPeriod"/>
            </a:pPr>
            <a:r>
              <a:rPr lang="nl-NL" baseline="0" dirty="0" smtClean="0"/>
              <a:t>That taking the organ from the donor does not harm him in a way that disturbs his normal life, because the legal principle is: “Harm is not removed with similar harm, not with anything worde than it.” Because donation in that case would be like throwing one’s self into destruction (2:195), which is not legally permissible; </a:t>
            </a:r>
          </a:p>
          <a:p>
            <a:pPr marL="228600" indent="-228600">
              <a:buAutoNum type="arabicPeriod"/>
            </a:pPr>
            <a:r>
              <a:rPr lang="nl-NL" baseline="0" dirty="0" smtClean="0"/>
              <a:t>That the organ be given voluntarily by the donor without compulsion</a:t>
            </a:r>
          </a:p>
          <a:p>
            <a:pPr marL="228600" indent="-228600">
              <a:buAutoNum type="arabicPeriod"/>
            </a:pPr>
            <a:r>
              <a:rPr lang="nl-NL" baseline="0" dirty="0" smtClean="0"/>
              <a:t>That transplanting the organ be the only possible medical way to treat the patient; </a:t>
            </a:r>
          </a:p>
          <a:p>
            <a:pPr marL="228600" indent="-228600">
              <a:buAutoNum type="arabicPeriod"/>
            </a:pPr>
            <a:r>
              <a:rPr lang="nl-NL" baseline="0" dirty="0" smtClean="0"/>
              <a:t>That the success of each operation </a:t>
            </a:r>
            <a:r>
              <a:rPr lang="mr-IN" baseline="0" dirty="0" smtClean="0"/>
              <a:t>–</a:t>
            </a:r>
            <a:r>
              <a:rPr lang="nl-NL" baseline="0" dirty="0" smtClean="0"/>
              <a:t> removal and transplant </a:t>
            </a:r>
            <a:r>
              <a:rPr lang="mr-IN" baseline="0" dirty="0" smtClean="0"/>
              <a:t>–</a:t>
            </a:r>
            <a:r>
              <a:rPr lang="nl-NL" baseline="0" dirty="0" smtClean="0"/>
              <a:t> is achieved either usually or most of the time </a:t>
            </a:r>
          </a:p>
          <a:p>
            <a:pPr marL="228600" indent="-228600">
              <a:buAutoNum type="arabicPeriod"/>
            </a:pPr>
            <a:endParaRPr lang="nl-NL" baseline="0" dirty="0" smtClean="0"/>
          </a:p>
          <a:p>
            <a:endParaRPr lang="nl-NL" baseline="0" dirty="0" smtClean="0"/>
          </a:p>
          <a:p>
            <a:endParaRPr lang="nl-NL" baseline="0" dirty="0" smtClean="0"/>
          </a:p>
          <a:p>
            <a:r>
              <a:rPr lang="nl-NL" baseline="0" dirty="0" smtClean="0"/>
              <a:t>First: It is permissible to remove an organ from one person’s body that is still alive and transplant it into another person’s body that needs this organ to save his life or restore an organ’s regular function. The permissibility here is conditioned by the following. </a:t>
            </a:r>
          </a:p>
          <a:p>
            <a:endParaRPr lang="nl-NL" baseline="0" dirty="0" smtClean="0"/>
          </a:p>
          <a:p>
            <a:pPr marL="228600" indent="-228600">
              <a:buAutoNum type="arabicPeriod"/>
            </a:pPr>
            <a:r>
              <a:rPr lang="nl-NL" baseline="0" dirty="0" smtClean="0"/>
              <a:t>Such a act will not cause any harm or weakness to the donor or prevent him from living his life normally, as the Islamic rule states that “Harm can not be warded off by an equivalent or greater harm.” Furthermore, donation in such a situation would be equavalent to throwing oneself into certain destruction, which is impermissible from the Islamic viewpoint</a:t>
            </a:r>
          </a:p>
          <a:p>
            <a:pPr marL="228600" indent="-228600">
              <a:buAutoNum type="arabicPeriod"/>
            </a:pPr>
            <a:r>
              <a:rPr lang="nl-NL" baseline="0" dirty="0" smtClean="0"/>
              <a:t>The donor gives the organ willingly, with no compulsion</a:t>
            </a:r>
          </a:p>
          <a:p>
            <a:pPr marL="228600" indent="-228600">
              <a:buAutoNum type="arabicPeriod"/>
            </a:pPr>
            <a:r>
              <a:rPr lang="nl-NL" baseline="0" dirty="0" smtClean="0"/>
              <a:t>The transplantation of that organ is the only medical treatment for the patient</a:t>
            </a:r>
          </a:p>
          <a:p>
            <a:pPr marL="228600" indent="-228600">
              <a:buAutoNum type="arabicPeriod"/>
            </a:pPr>
            <a:r>
              <a:rPr lang="nl-NL" baseline="0" smtClean="0"/>
              <a:t>That the success of both removing the organ and transplanting it is certain or at least most likely</a:t>
            </a:r>
            <a:endParaRPr lang="nl-NL" smtClean="0"/>
          </a:p>
          <a:p>
            <a:endParaRPr lang="en-US"/>
          </a:p>
        </p:txBody>
      </p:sp>
      <p:sp>
        <p:nvSpPr>
          <p:cNvPr id="4" name="Slide Number Placeholder 3"/>
          <p:cNvSpPr>
            <a:spLocks noGrp="1"/>
          </p:cNvSpPr>
          <p:nvPr>
            <p:ph type="sldNum" sz="quarter" idx="10"/>
          </p:nvPr>
        </p:nvSpPr>
        <p:spPr/>
        <p:txBody>
          <a:bodyPr/>
          <a:lstStyle/>
          <a:p>
            <a:fld id="{DA16D452-C0CB-48CA-9A9E-EB3BE1185257}" type="slidenum">
              <a:rPr lang="en-US" smtClean="0"/>
              <a:t>20</a:t>
            </a:fld>
            <a:endParaRPr lang="en-US"/>
          </a:p>
        </p:txBody>
      </p:sp>
    </p:spTree>
    <p:extLst>
      <p:ext uri="{BB962C8B-B14F-4D97-AF65-F5344CB8AC3E}">
        <p14:creationId xmlns:p14="http://schemas.microsoft.com/office/powerpoint/2010/main" val="954626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Use</a:t>
            </a:r>
            <a:r>
              <a:rPr lang="en-US" baseline="0" dirty="0" smtClean="0"/>
              <a:t> this slide as an opportunity to pause and engage audience in discussion.</a:t>
            </a:r>
            <a:endParaRPr lang="en-US" dirty="0" smtClean="0"/>
          </a:p>
          <a:p>
            <a:endParaRPr lang="en-US" dirty="0"/>
          </a:p>
        </p:txBody>
      </p:sp>
      <p:sp>
        <p:nvSpPr>
          <p:cNvPr id="4" name="Slide Number Placeholder 3"/>
          <p:cNvSpPr>
            <a:spLocks noGrp="1"/>
          </p:cNvSpPr>
          <p:nvPr>
            <p:ph type="sldNum" sz="quarter" idx="10"/>
          </p:nvPr>
        </p:nvSpPr>
        <p:spPr/>
        <p:txBody>
          <a:bodyPr/>
          <a:lstStyle/>
          <a:p>
            <a:fld id="{DA16D452-C0CB-48CA-9A9E-EB3BE1185257}" type="slidenum">
              <a:rPr lang="en-US" smtClean="0"/>
              <a:t>24</a:t>
            </a:fld>
            <a:endParaRPr lang="en-US"/>
          </a:p>
        </p:txBody>
      </p:sp>
    </p:spTree>
    <p:extLst>
      <p:ext uri="{BB962C8B-B14F-4D97-AF65-F5344CB8AC3E}">
        <p14:creationId xmlns:p14="http://schemas.microsoft.com/office/powerpoint/2010/main" val="2233085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3876E8-E663-40BC-925C-979549064A5F}" type="datetimeFigureOut">
              <a:rPr lang="en-US" smtClean="0"/>
              <a:t>12/23/2019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28B5DF-472F-4FEF-AB14-6D5152824CC8}" type="slidenum">
              <a:rPr lang="en-US" smtClean="0"/>
              <a:t>‹#›</a:t>
            </a:fld>
            <a:endParaRPr lang="en-US"/>
          </a:p>
        </p:txBody>
      </p:sp>
    </p:spTree>
    <p:extLst>
      <p:ext uri="{BB962C8B-B14F-4D97-AF65-F5344CB8AC3E}">
        <p14:creationId xmlns:p14="http://schemas.microsoft.com/office/powerpoint/2010/main" val="322252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3876E8-E663-40BC-925C-979549064A5F}" type="datetimeFigureOut">
              <a:rPr lang="en-US" smtClean="0"/>
              <a:t>12/23/2019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28B5DF-472F-4FEF-AB14-6D5152824CC8}" type="slidenum">
              <a:rPr lang="en-US" smtClean="0"/>
              <a:t>‹#›</a:t>
            </a:fld>
            <a:endParaRPr lang="en-US"/>
          </a:p>
        </p:txBody>
      </p:sp>
    </p:spTree>
    <p:extLst>
      <p:ext uri="{BB962C8B-B14F-4D97-AF65-F5344CB8AC3E}">
        <p14:creationId xmlns:p14="http://schemas.microsoft.com/office/powerpoint/2010/main" val="3680829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3876E8-E663-40BC-925C-979549064A5F}" type="datetimeFigureOut">
              <a:rPr lang="en-US" smtClean="0"/>
              <a:t>12/23/2019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28B5DF-472F-4FEF-AB14-6D5152824CC8}" type="slidenum">
              <a:rPr lang="en-US" smtClean="0"/>
              <a:t>‹#›</a:t>
            </a:fld>
            <a:endParaRPr lang="en-US"/>
          </a:p>
        </p:txBody>
      </p:sp>
    </p:spTree>
    <p:extLst>
      <p:ext uri="{BB962C8B-B14F-4D97-AF65-F5344CB8AC3E}">
        <p14:creationId xmlns:p14="http://schemas.microsoft.com/office/powerpoint/2010/main" val="2811696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3876E8-E663-40BC-925C-979549064A5F}" type="datetimeFigureOut">
              <a:rPr lang="en-US" smtClean="0"/>
              <a:t>12/23/2019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28B5DF-472F-4FEF-AB14-6D5152824CC8}" type="slidenum">
              <a:rPr lang="en-US" smtClean="0"/>
              <a:t>‹#›</a:t>
            </a:fld>
            <a:endParaRPr lang="en-US"/>
          </a:p>
        </p:txBody>
      </p:sp>
    </p:spTree>
    <p:extLst>
      <p:ext uri="{BB962C8B-B14F-4D97-AF65-F5344CB8AC3E}">
        <p14:creationId xmlns:p14="http://schemas.microsoft.com/office/powerpoint/2010/main" val="1944535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3876E8-E663-40BC-925C-979549064A5F}" type="datetimeFigureOut">
              <a:rPr lang="en-US" smtClean="0"/>
              <a:t>12/23/2019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28B5DF-472F-4FEF-AB14-6D5152824CC8}" type="slidenum">
              <a:rPr lang="en-US" smtClean="0"/>
              <a:t>‹#›</a:t>
            </a:fld>
            <a:endParaRPr lang="en-US"/>
          </a:p>
        </p:txBody>
      </p:sp>
    </p:spTree>
    <p:extLst>
      <p:ext uri="{BB962C8B-B14F-4D97-AF65-F5344CB8AC3E}">
        <p14:creationId xmlns:p14="http://schemas.microsoft.com/office/powerpoint/2010/main" val="4113475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3876E8-E663-40BC-925C-979549064A5F}" type="datetimeFigureOut">
              <a:rPr lang="en-US" smtClean="0"/>
              <a:t>12/23/2019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28B5DF-472F-4FEF-AB14-6D5152824CC8}" type="slidenum">
              <a:rPr lang="en-US" smtClean="0"/>
              <a:t>‹#›</a:t>
            </a:fld>
            <a:endParaRPr lang="en-US"/>
          </a:p>
        </p:txBody>
      </p:sp>
    </p:spTree>
    <p:extLst>
      <p:ext uri="{BB962C8B-B14F-4D97-AF65-F5344CB8AC3E}">
        <p14:creationId xmlns:p14="http://schemas.microsoft.com/office/powerpoint/2010/main" val="407702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3876E8-E663-40BC-925C-979549064A5F}" type="datetimeFigureOut">
              <a:rPr lang="en-US" smtClean="0"/>
              <a:t>12/23/2019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28B5DF-472F-4FEF-AB14-6D5152824CC8}" type="slidenum">
              <a:rPr lang="en-US" smtClean="0"/>
              <a:t>‹#›</a:t>
            </a:fld>
            <a:endParaRPr lang="en-US"/>
          </a:p>
        </p:txBody>
      </p:sp>
    </p:spTree>
    <p:extLst>
      <p:ext uri="{BB962C8B-B14F-4D97-AF65-F5344CB8AC3E}">
        <p14:creationId xmlns:p14="http://schemas.microsoft.com/office/powerpoint/2010/main" val="986832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3876E8-E663-40BC-925C-979549064A5F}" type="datetimeFigureOut">
              <a:rPr lang="en-US" smtClean="0"/>
              <a:t>12/23/2019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28B5DF-472F-4FEF-AB14-6D5152824CC8}" type="slidenum">
              <a:rPr lang="en-US" smtClean="0"/>
              <a:t>‹#›</a:t>
            </a:fld>
            <a:endParaRPr lang="en-US"/>
          </a:p>
        </p:txBody>
      </p:sp>
    </p:spTree>
    <p:extLst>
      <p:ext uri="{BB962C8B-B14F-4D97-AF65-F5344CB8AC3E}">
        <p14:creationId xmlns:p14="http://schemas.microsoft.com/office/powerpoint/2010/main" val="896621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876E8-E663-40BC-925C-979549064A5F}" type="datetimeFigureOut">
              <a:rPr lang="en-US" smtClean="0"/>
              <a:t>12/23/2019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28B5DF-472F-4FEF-AB14-6D5152824CC8}" type="slidenum">
              <a:rPr lang="en-US" smtClean="0"/>
              <a:t>‹#›</a:t>
            </a:fld>
            <a:endParaRPr lang="en-US"/>
          </a:p>
        </p:txBody>
      </p:sp>
    </p:spTree>
    <p:extLst>
      <p:ext uri="{BB962C8B-B14F-4D97-AF65-F5344CB8AC3E}">
        <p14:creationId xmlns:p14="http://schemas.microsoft.com/office/powerpoint/2010/main" val="3783666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876E8-E663-40BC-925C-979549064A5F}" type="datetimeFigureOut">
              <a:rPr lang="en-US" smtClean="0"/>
              <a:t>12/23/2019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28B5DF-472F-4FEF-AB14-6D5152824CC8}" type="slidenum">
              <a:rPr lang="en-US" smtClean="0"/>
              <a:t>‹#›</a:t>
            </a:fld>
            <a:endParaRPr lang="en-US"/>
          </a:p>
        </p:txBody>
      </p:sp>
    </p:spTree>
    <p:extLst>
      <p:ext uri="{BB962C8B-B14F-4D97-AF65-F5344CB8AC3E}">
        <p14:creationId xmlns:p14="http://schemas.microsoft.com/office/powerpoint/2010/main" val="2850454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876E8-E663-40BC-925C-979549064A5F}" type="datetimeFigureOut">
              <a:rPr lang="en-US" smtClean="0"/>
              <a:t>12/23/2019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28B5DF-472F-4FEF-AB14-6D5152824CC8}" type="slidenum">
              <a:rPr lang="en-US" smtClean="0"/>
              <a:t>‹#›</a:t>
            </a:fld>
            <a:endParaRPr lang="en-US"/>
          </a:p>
        </p:txBody>
      </p:sp>
    </p:spTree>
    <p:extLst>
      <p:ext uri="{BB962C8B-B14F-4D97-AF65-F5344CB8AC3E}">
        <p14:creationId xmlns:p14="http://schemas.microsoft.com/office/powerpoint/2010/main" val="1978763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3876E8-E663-40BC-925C-979549064A5F}" type="datetimeFigureOut">
              <a:rPr lang="en-US" smtClean="0"/>
              <a:t>12/23/2019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28B5DF-472F-4FEF-AB14-6D5152824CC8}" type="slidenum">
              <a:rPr lang="en-US" smtClean="0"/>
              <a:t>‹#›</a:t>
            </a:fld>
            <a:endParaRPr lang="en-US"/>
          </a:p>
        </p:txBody>
      </p:sp>
    </p:spTree>
    <p:extLst>
      <p:ext uri="{BB962C8B-B14F-4D97-AF65-F5344CB8AC3E}">
        <p14:creationId xmlns:p14="http://schemas.microsoft.com/office/powerpoint/2010/main" val="3213374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C:\Users\t.med.ksnowber\Desktop\p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41" y="76200"/>
            <a:ext cx="8915400" cy="6654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271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C:\Users\t.med.ksnowber\Desktop\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546" y="228600"/>
            <a:ext cx="8223191" cy="6171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927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C:\Users\t.med.ksnowber\Desktop\11.PNG"/>
          <p:cNvPicPr>
            <a:picLocks noChangeAspect="1" noChangeArrowheads="1"/>
          </p:cNvPicPr>
          <p:nvPr/>
        </p:nvPicPr>
        <p:blipFill rotWithShape="1">
          <a:blip r:embed="rId3">
            <a:extLst>
              <a:ext uri="{28A0092B-C50C-407E-A947-70E740481C1C}">
                <a14:useLocalDpi xmlns:a14="http://schemas.microsoft.com/office/drawing/2010/main" val="0"/>
              </a:ext>
            </a:extLst>
          </a:blip>
          <a:srcRect l="831" r="790"/>
          <a:stretch/>
        </p:blipFill>
        <p:spPr bwMode="auto">
          <a:xfrm>
            <a:off x="381000" y="76200"/>
            <a:ext cx="8436836" cy="6339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450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C:\Users\t.med.ksnowber\Desktop\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889" y="228600"/>
            <a:ext cx="8534400" cy="6350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438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C:\Users\t.med.ksnowber\Desktop\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288079" cy="619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21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C:\Users\t.med.ksnowber\Desktop\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8458200" cy="6322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073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descr="C:\Users\t.med.ksnowber\Desktop\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330609" cy="6186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409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descr="C:\Users\t.med.ksnowber\Desktop\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437"/>
            <a:ext cx="8456613" cy="6295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503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descr="C:\Users\t.med.ksnowber\Desktop\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4798"/>
            <a:ext cx="8458200" cy="6290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865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descr="C:\Users\t.med.ksnowber\Desktop\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036" y="224519"/>
            <a:ext cx="8358963" cy="6218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594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9458" name="Picture 2" descr="C:\Users\t.med.ksnowber\Desktop\1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8462963" cy="6272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605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t.med.ksnowber\Desktop\sid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
            <a:ext cx="8619509"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952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2" name="Picture 2" descr="C:\Users\t.med.ksnowber\Desktop\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8232775" cy="6139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451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descr="C:\Users\t.med.ksnowber\Desktop\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229600" cy="6113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389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2530" name="Picture 2" descr="C:\Users\t.med.ksnowber\Desktop\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458200" cy="6332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523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3554" name="Picture 2" descr="C:\Users\t.med.ksnowber\Desktop\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0226"/>
            <a:ext cx="8534400" cy="6402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756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4578" name="Picture 2" descr="C:\Users\t.med.ksnowber\Desktop\24.PNG"/>
          <p:cNvPicPr>
            <a:picLocks noChangeAspect="1" noChangeArrowheads="1"/>
          </p:cNvPicPr>
          <p:nvPr/>
        </p:nvPicPr>
        <p:blipFill rotWithShape="1">
          <a:blip r:embed="rId3">
            <a:extLst>
              <a:ext uri="{28A0092B-C50C-407E-A947-70E740481C1C}">
                <a14:useLocalDpi xmlns:a14="http://schemas.microsoft.com/office/drawing/2010/main" val="0"/>
              </a:ext>
            </a:extLst>
          </a:blip>
          <a:srcRect r="1190" b="1868"/>
          <a:stretch/>
        </p:blipFill>
        <p:spPr bwMode="auto">
          <a:xfrm>
            <a:off x="304800" y="216196"/>
            <a:ext cx="8475921" cy="6321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993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t.med.ksnowber\Desktop\lastslid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8886320" cy="660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314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t.med.ksnowber\Desktop\1part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086458" cy="6044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148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098" name="Picture 2" descr="C:\Users\t.med.ksnowber\Desktop\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729" y="171682"/>
            <a:ext cx="8229600" cy="6147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24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C:\Users\t.med.ksnowber\Desktop\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305800" cy="6185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776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C:\Users\t.med.ksnowber\Desktop\6.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636"/>
          <a:stretch/>
        </p:blipFill>
        <p:spPr bwMode="auto">
          <a:xfrm>
            <a:off x="446518" y="230744"/>
            <a:ext cx="8305800" cy="6229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159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C:\Users\t.med.ksnowber\Desktop\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379" y="231855"/>
            <a:ext cx="8458200" cy="629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278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C:\Users\t.med.ksnowber\Desktop\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534400" cy="6370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196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C:\Users\t.med.ksnowber\Desktop\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116" y="280082"/>
            <a:ext cx="8446884" cy="6273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990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1320</Words>
  <Application>Microsoft Office PowerPoint</Application>
  <PresentationFormat>On-screen Show (4:3)</PresentationFormat>
  <Paragraphs>74</Paragraphs>
  <Slides>25</Slides>
  <Notes>9</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Chicago Medicine &amp; Biological Sciences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Snowber, Khadija [MED]</dc:creator>
  <cp:lastModifiedBy>Snowber, Khadija [MED]</cp:lastModifiedBy>
  <cp:revision>9</cp:revision>
  <dcterms:created xsi:type="dcterms:W3CDTF">2019-12-18T20:56:02Z</dcterms:created>
  <dcterms:modified xsi:type="dcterms:W3CDTF">2019-12-23T15:55:15Z</dcterms:modified>
  <cp:contentStatus/>
</cp:coreProperties>
</file>